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6" r:id="rId7"/>
    <p:sldId id="259" r:id="rId8"/>
    <p:sldId id="258" r:id="rId9"/>
    <p:sldId id="284" r:id="rId10"/>
    <p:sldId id="277" r:id="rId11"/>
    <p:sldId id="279" r:id="rId12"/>
    <p:sldId id="292" r:id="rId13"/>
    <p:sldId id="260" r:id="rId14"/>
    <p:sldId id="262" r:id="rId15"/>
    <p:sldId id="265" r:id="rId16"/>
    <p:sldId id="291" r:id="rId17"/>
    <p:sldId id="280" r:id="rId18"/>
    <p:sldId id="286" r:id="rId19"/>
    <p:sldId id="268" r:id="rId20"/>
    <p:sldId id="293" r:id="rId21"/>
  </p:sldIdLst>
  <p:sldSz cx="14630400" cy="8229600"/>
  <p:notesSz cx="6858000" cy="9144000"/>
  <p:embeddedFontLst>
    <p:embeddedFont>
      <p:font typeface="Amazon Ember" panose="020B0603020204020204" pitchFamily="34" charset="0"/>
      <p:regular r:id="rId24"/>
      <p:bold r:id="rId25"/>
      <p:italic r:id="rId26"/>
      <p:boldItalic r:id="rId27"/>
    </p:embeddedFont>
    <p:embeddedFont>
      <p:font typeface="Amazon Ember Heavy" panose="020B0603020204020204" pitchFamily="34" charset="0"/>
      <p:bold r:id="rId28"/>
      <p:italic r:id="rId29"/>
      <p:boldItalic r:id="rId30"/>
    </p:embeddedFont>
    <p:embeddedFont>
      <p:font typeface="Amazon Ember Light" panose="020B0403020204020204" pitchFamily="34" charset="0"/>
      <p:regular r:id="rId31"/>
      <p:italic r:id="rId32"/>
    </p:embeddedFont>
    <p:embeddedFont>
      <p:font typeface="Lucida Console" panose="020B0609040504020204" pitchFamily="49" charset="0"/>
      <p:regular r:id="rId33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256"/>
            <p14:sldId id="257"/>
            <p14:sldId id="266"/>
            <p14:sldId id="259"/>
            <p14:sldId id="258"/>
            <p14:sldId id="284"/>
            <p14:sldId id="277"/>
            <p14:sldId id="279"/>
            <p14:sldId id="292"/>
            <p14:sldId id="260"/>
            <p14:sldId id="262"/>
            <p14:sldId id="265"/>
            <p14:sldId id="291"/>
            <p14:sldId id="280"/>
            <p14:sldId id="286"/>
            <p14:sldId id="268"/>
            <p14:sldId id="293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FFF"/>
    <a:srgbClr val="FFFFFF"/>
    <a:srgbClr val="002B47"/>
    <a:srgbClr val="004673"/>
    <a:srgbClr val="C57E2E"/>
    <a:srgbClr val="0090D0"/>
    <a:srgbClr val="000000"/>
    <a:srgbClr val="150454"/>
    <a:srgbClr val="00A8F9"/>
    <a:srgbClr val="00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2940" autoAdjust="0"/>
  </p:normalViewPr>
  <p:slideViewPr>
    <p:cSldViewPr snapToGrid="0">
      <p:cViewPr varScale="1">
        <p:scale>
          <a:sx n="112" d="100"/>
          <a:sy n="112" d="100"/>
        </p:scale>
        <p:origin x="224" y="472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10/14/19 1:11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10/14/19 1:11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history.org/rubenstein-cent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25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run a </a:t>
            </a:r>
            <a:r>
              <a:rPr lang="en-US" dirty="0" err="1"/>
              <a:t>QnABot</a:t>
            </a:r>
            <a:r>
              <a:rPr lang="en-US" dirty="0"/>
              <a:t> what does your echo system look like?</a:t>
            </a:r>
          </a:p>
          <a:p>
            <a:endParaRPr lang="en-US" dirty="0"/>
          </a:p>
          <a:p>
            <a:r>
              <a:rPr lang="en-US" dirty="0"/>
              <a:t>Content Designers, Content Reviewers, Stakeholders </a:t>
            </a:r>
          </a:p>
          <a:p>
            <a:endParaRPr lang="en-US" dirty="0"/>
          </a:p>
          <a:p>
            <a:r>
              <a:rPr lang="en-US" dirty="0"/>
              <a:t>Where do you want to expose this information? These are the outbound channels. Explain the possibilities using the Alexa Voice Service and Amazon Lex and Amazon Connect</a:t>
            </a:r>
          </a:p>
          <a:p>
            <a:endParaRPr lang="en-US" dirty="0"/>
          </a:p>
          <a:p>
            <a:r>
              <a:rPr lang="en-US" dirty="0"/>
              <a:t>What manages the orchestrates the implementation? </a:t>
            </a:r>
            <a:r>
              <a:rPr lang="en-US" dirty="0" err="1"/>
              <a:t>ElasticSearch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user interface to add questions, answers, response cards.</a:t>
            </a:r>
          </a:p>
          <a:p>
            <a:endParaRPr lang="en-US" dirty="0"/>
          </a:p>
          <a:p>
            <a:r>
              <a:rPr lang="en-US" dirty="0"/>
              <a:t>Group related items into topics</a:t>
            </a:r>
          </a:p>
          <a:p>
            <a:endParaRPr lang="en-US" dirty="0"/>
          </a:p>
          <a:p>
            <a:r>
              <a:rPr lang="en-US" dirty="0"/>
              <a:t>Serve up a quiz</a:t>
            </a:r>
          </a:p>
          <a:p>
            <a:endParaRPr lang="en-US" dirty="0"/>
          </a:p>
          <a:p>
            <a:r>
              <a:rPr lang="en-US" dirty="0"/>
              <a:t>Implement a tour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57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16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for you at the end of this workshop is to have a </a:t>
            </a:r>
            <a:r>
              <a:rPr lang="en-US" dirty="0" err="1"/>
              <a:t>QnABot</a:t>
            </a:r>
            <a:r>
              <a:rPr lang="en-US" dirty="0"/>
              <a:t> up and running ready to handle a workload.</a:t>
            </a:r>
          </a:p>
          <a:p>
            <a:endParaRPr lang="en-US" dirty="0"/>
          </a:p>
          <a:p>
            <a:r>
              <a:rPr lang="en-US" dirty="0"/>
              <a:t>You’ll be able to implement several use cases for this bot and understand how to integrate with additional services.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0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Before we get into </a:t>
            </a:r>
            <a:r>
              <a:rPr lang="en-US" baseline="0" dirty="0" err="1"/>
              <a:t>QnABot</a:t>
            </a:r>
            <a:r>
              <a:rPr lang="en-US" baseline="0" dirty="0"/>
              <a:t>, I’m curious.. How many of you have build an Alexa Skill before?  How many have build a Chatbot using Amazon Lex?</a:t>
            </a:r>
          </a:p>
          <a:p>
            <a:endParaRPr lang="en-US" baseline="0" dirty="0"/>
          </a:p>
          <a:p>
            <a:r>
              <a:rPr lang="en-US" baseline="0" dirty="0"/>
              <a:t>We’re hoping that by the end of our session you’ll all be inspired to try building a Question and Answer bot.. Read our blog - here’s the link. It’s easy – everything is set up for you with a CloudFormation button, and you’ll be up and running, and playing with it in no time.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what is the</a:t>
            </a:r>
            <a:r>
              <a:rPr lang="en-US" baseline="0" dirty="0"/>
              <a:t> </a:t>
            </a:r>
            <a:r>
              <a:rPr lang="en-US" baseline="0" dirty="0" err="1"/>
              <a:t>QnABot</a:t>
            </a:r>
            <a:r>
              <a:rPr lang="en-US" baseline="0" dirty="0"/>
              <a:t>?  The name kind of gives it away I think. It’s a bot that tries to answer questions that people ask.  And, no, unfortunately it has no magical powers that make it omniscient.. It has to be taught first - we’ll show you how that works in a few minutes..</a:t>
            </a:r>
          </a:p>
          <a:p>
            <a:endParaRPr lang="en-US" dirty="0"/>
          </a:p>
          <a:p>
            <a:r>
              <a:rPr lang="en-US" dirty="0"/>
              <a:t>The code is on GitHub,</a:t>
            </a:r>
            <a:r>
              <a:rPr lang="en-US" baseline="0" dirty="0"/>
              <a:t> and we’ve seen a fair amount of community interest from folks asking questions, logging issues, and we’ve even been sent a few pull requests which is cool. It’s like a real open source project.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77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demo site ready and open in a browser. Switch displays if necessary to this browser. Explain what the audience is seeing in the UI. Main website with sun. Chat area. Ask the following questions: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hot is the sun?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Look at that response. Really cool. Well I guess not that cool but you get the point. (Notice the use of markdown and images in the response - Notice the button to prompt for the next input). These are all features you can easily setup in a </a:t>
            </a:r>
            <a:r>
              <a:rPr lang="en-US" dirty="0" err="1"/>
              <a:t>qnabot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far away is the sun?</a:t>
            </a:r>
          </a:p>
          <a:p>
            <a:endParaRPr lang="en-US" dirty="0"/>
          </a:p>
          <a:p>
            <a:r>
              <a:rPr lang="en-US" dirty="0"/>
              <a:t>How large is the sun? (click on the button)</a:t>
            </a:r>
          </a:p>
          <a:p>
            <a:endParaRPr lang="en-US" dirty="0"/>
          </a:p>
          <a:p>
            <a:r>
              <a:rPr lang="en-US" dirty="0"/>
              <a:t>When did the last solar flares occur? (We just stumbled across dynamic content. You’ll be programming this later as one of the steps in the lab.)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83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9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are some hypothetical examples. How about a real one? The White House Historical Association History bot utilizes the </a:t>
            </a:r>
            <a:r>
              <a:rPr lang="en-US" dirty="0" err="1"/>
              <a:t>QnABot</a:t>
            </a:r>
            <a:r>
              <a:rPr lang="en-US" dirty="0"/>
              <a:t> to drive some history for their website.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https://www.whitehousehistory.org/rubenstein-center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Have the web page ready to go. </a:t>
            </a:r>
          </a:p>
          <a:p>
            <a:endParaRPr lang="en-US" dirty="0"/>
          </a:p>
          <a:p>
            <a:r>
              <a:rPr lang="en-US" dirty="0"/>
              <a:t>There is some intro text. Lets begin by typing in </a:t>
            </a:r>
          </a:p>
          <a:p>
            <a:endParaRPr lang="en-US" dirty="0"/>
          </a:p>
          <a:p>
            <a:r>
              <a:rPr lang="en-US" dirty="0"/>
              <a:t>enter</a:t>
            </a:r>
          </a:p>
          <a:p>
            <a:r>
              <a:rPr lang="en-US" dirty="0"/>
              <a:t>what does the president do</a:t>
            </a:r>
          </a:p>
          <a:p>
            <a:r>
              <a:rPr lang="en-US" dirty="0"/>
              <a:t>Chief diplomat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Previous</a:t>
            </a:r>
          </a:p>
          <a:p>
            <a:r>
              <a:rPr lang="en-US" dirty="0"/>
              <a:t>Start quiz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A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A (quick answer to step through)</a:t>
            </a:r>
          </a:p>
          <a:p>
            <a:r>
              <a:rPr lang="en-US" dirty="0"/>
              <a:t>Until end where the score is show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EF140-5346-EA40-B6D5-6FC08DE743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8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" t="368" r="367" b="368"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703" y="3307322"/>
            <a:ext cx="5855007" cy="1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" t="640" r="640" b="64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91" t="18791" r="18791" b="1879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4" t="17698" r="30013" b="17698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92" t="29328" r="34309" b="16874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2"/>
            <a:ext cx="10462198" cy="1850572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8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5334001" y="7528731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1"/>
            <a:ext cx="774274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553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/>
        </p:nvSpPr>
        <p:spPr bwMode="auto">
          <a:xfrm flipH="1">
            <a:off x="10920329" y="6153374"/>
            <a:ext cx="3710070" cy="2076226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2" y="4235192"/>
            <a:ext cx="6130439" cy="1665514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/>
        </p:nvSpPr>
        <p:spPr bwMode="white">
          <a:xfrm>
            <a:off x="323088" y="2209621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/>
        </p:nvGrpSpPr>
        <p:grpSpPr bwMode="white">
          <a:xfrm>
            <a:off x="548569" y="7406101"/>
            <a:ext cx="8747832" cy="261106"/>
            <a:chOff x="548569" y="7406123"/>
            <a:chExt cx="8747832" cy="26110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1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1"/>
            <a:ext cx="774274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324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  <p:sldLayoutId id="2147484443" r:id="rId22"/>
    <p:sldLayoutId id="2147484444" r:id="rId23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tehousehistory.org/rubenstein-cen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4663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7C76-6ADE-324B-AEEE-5660DD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Concept: A room with many doors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2633F-46C6-AB43-BB87-090988118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42" y="1320128"/>
            <a:ext cx="8222500" cy="60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095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34A5F-27E6-DB40-BEF1-DC2F96DA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designer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AB86-843B-7A43-943E-8A018A759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088" y="1396535"/>
            <a:ext cx="6801281" cy="5622821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Amazon Cognito based log in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Add, edit, delete questions</a:t>
            </a:r>
            <a:endParaRPr lang="en-US" sz="288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Filter on question identifiers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Testing questions / troubleshooting / tuning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Batch testing all questions 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Export / </a:t>
            </a:r>
            <a:r>
              <a:rPr lang="en-US" sz="2880" dirty="0">
                <a:solidFill>
                  <a:srgbClr val="FFFFFF"/>
                </a:solidFill>
              </a:rPr>
              <a:t>back up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>
                <a:solidFill>
                  <a:srgbClr val="FFFFFF"/>
                </a:solidFill>
                <a:latin typeface="Amazon Ember" panose="02000000000000000000" pitchFamily="2" charset="0"/>
              </a:rPr>
              <a:t>Import / restore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2880" dirty="0"/>
              <a:t>Export intents to build an Alexa skill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39AE1C-2179-FC44-8C62-6A726C891C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3DE73-CE8D-6441-8810-874CB6BA5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0"/>
            <a:ext cx="831187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197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40F2AB-35FD-7846-A52D-353C0C2E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4"/>
            <a:ext cx="13987008" cy="1079598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74CB2-4715-074A-B709-FB36450F51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45" y="5931916"/>
            <a:ext cx="636422" cy="698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47143-1215-484C-B1FB-6088CF46D8BF}"/>
              </a:ext>
            </a:extLst>
          </p:cNvPr>
          <p:cNvSpPr txBox="1"/>
          <p:nvPr/>
        </p:nvSpPr>
        <p:spPr>
          <a:xfrm>
            <a:off x="7340150" y="6743152"/>
            <a:ext cx="1555144" cy="18225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Amazon Elasticsearch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ED845A-D481-1948-AF9B-53D219F321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49" y="3377460"/>
            <a:ext cx="636422" cy="673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4D24F3-0555-D243-8309-E3730F1F32CD}"/>
              </a:ext>
            </a:extLst>
          </p:cNvPr>
          <p:cNvSpPr txBox="1"/>
          <p:nvPr/>
        </p:nvSpPr>
        <p:spPr>
          <a:xfrm>
            <a:off x="7273986" y="4101878"/>
            <a:ext cx="1132260" cy="18653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Amazon Lex bot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9DBD8-B49C-3D4B-92E5-1CC413E5CD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569" y="3332536"/>
            <a:ext cx="636422" cy="763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E92727-B51D-6D44-AACE-1553E5627A9A}"/>
              </a:ext>
            </a:extLst>
          </p:cNvPr>
          <p:cNvSpPr txBox="1"/>
          <p:nvPr/>
        </p:nvSpPr>
        <p:spPr>
          <a:xfrm>
            <a:off x="9878094" y="4101878"/>
            <a:ext cx="1085525" cy="2869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Amazon Cognito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AA7D2-274A-3148-A554-506D52BE76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22" y="3332534"/>
            <a:ext cx="636422" cy="763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916CE9-C9A2-FB4D-801C-DA5939B97169}"/>
              </a:ext>
            </a:extLst>
          </p:cNvPr>
          <p:cNvSpPr txBox="1"/>
          <p:nvPr/>
        </p:nvSpPr>
        <p:spPr>
          <a:xfrm>
            <a:off x="8602529" y="4101879"/>
            <a:ext cx="1137810" cy="20654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Amazon API Gateway</a:t>
            </a:r>
            <a:endParaRPr lang="en-US" sz="168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BBF1EF-4DCF-BF46-9A90-C1E03329CCD3}"/>
              </a:ext>
            </a:extLst>
          </p:cNvPr>
          <p:cNvSpPr txBox="1"/>
          <p:nvPr/>
        </p:nvSpPr>
        <p:spPr>
          <a:xfrm>
            <a:off x="6759106" y="5564388"/>
            <a:ext cx="897215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Bot Fulfillment Lambda function</a:t>
            </a:r>
            <a:endParaRPr lang="en-US" sz="168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6C300E-EF2A-5743-95CC-914F807C26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20" y="4835521"/>
            <a:ext cx="636422" cy="665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12015E-2305-0C45-B934-EBE910A58FD3}"/>
              </a:ext>
            </a:extLst>
          </p:cNvPr>
          <p:cNvSpPr txBox="1"/>
          <p:nvPr/>
        </p:nvSpPr>
        <p:spPr>
          <a:xfrm>
            <a:off x="6195665" y="4101878"/>
            <a:ext cx="768096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Alexa skill</a:t>
            </a:r>
            <a:endParaRPr lang="en-US" sz="168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9F8423-1D5F-B347-9952-14EEB4A538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63" y="3381823"/>
            <a:ext cx="636422" cy="6651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DA88B7-28B0-2940-A05E-960A488C8205}"/>
              </a:ext>
            </a:extLst>
          </p:cNvPr>
          <p:cNvSpPr txBox="1"/>
          <p:nvPr/>
        </p:nvSpPr>
        <p:spPr>
          <a:xfrm>
            <a:off x="7023649" y="2232712"/>
            <a:ext cx="768096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Alexa devices</a:t>
            </a:r>
            <a:endParaRPr lang="en-US" sz="168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8CA66A-225A-EA48-B406-B7EE28255512}"/>
              </a:ext>
            </a:extLst>
          </p:cNvPr>
          <p:cNvGrpSpPr/>
          <p:nvPr/>
        </p:nvGrpSpPr>
        <p:grpSpPr>
          <a:xfrm>
            <a:off x="8616867" y="1356202"/>
            <a:ext cx="879217" cy="756419"/>
            <a:chOff x="6180036" y="1450198"/>
            <a:chExt cx="732681" cy="7315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20BB0ED-9C28-E741-9D4E-F020FE4DC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66962" y="1517460"/>
              <a:ext cx="398850" cy="26010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1AEECF-677B-464B-8E9D-830BE2AC5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036" y="1450198"/>
              <a:ext cx="597587" cy="597587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597932B-EB7C-0748-BCDB-5FC9C4227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988" y="1609762"/>
              <a:ext cx="374729" cy="5719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9B89490-9824-9C42-8C4A-066690B4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0654" y="1725405"/>
              <a:ext cx="292945" cy="340669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592430-CEDC-404B-9889-A33F1E595BB7}"/>
              </a:ext>
            </a:extLst>
          </p:cNvPr>
          <p:cNvSpPr txBox="1"/>
          <p:nvPr/>
        </p:nvSpPr>
        <p:spPr>
          <a:xfrm>
            <a:off x="9848677" y="5564388"/>
            <a:ext cx="1018649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Lex Web UI &amp; Content Designer websites</a:t>
            </a:r>
            <a:endParaRPr lang="en-US" sz="1680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96C8A2-C9E3-6245-82D1-21A37190EAC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827" y="4816002"/>
            <a:ext cx="636422" cy="6599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730BA9-E7BD-AD44-97A4-EA72BEA2B511}"/>
              </a:ext>
            </a:extLst>
          </p:cNvPr>
          <p:cNvSpPr txBox="1"/>
          <p:nvPr/>
        </p:nvSpPr>
        <p:spPr>
          <a:xfrm>
            <a:off x="8699916" y="5564388"/>
            <a:ext cx="943036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Content Designer Lambda functions</a:t>
            </a:r>
            <a:endParaRPr lang="en-US" sz="168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F19F38-F02A-274B-A2CA-6A68D0F638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22" y="4835521"/>
            <a:ext cx="636422" cy="66513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2988ADD-69DA-3345-9AC4-9F2D9FA83CED}"/>
              </a:ext>
            </a:extLst>
          </p:cNvPr>
          <p:cNvGrpSpPr/>
          <p:nvPr/>
        </p:nvGrpSpPr>
        <p:grpSpPr>
          <a:xfrm>
            <a:off x="7048186" y="1466922"/>
            <a:ext cx="817271" cy="660272"/>
            <a:chOff x="3825756" y="1630062"/>
            <a:chExt cx="681059" cy="55022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7314A2-31DB-7A43-9822-A48F86AE7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731" y="1630062"/>
              <a:ext cx="233276" cy="53135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F3103A-5012-8643-9313-ECFE6ADB1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756" y="2008300"/>
              <a:ext cx="233276" cy="17198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C38E41A-6C47-E04E-B933-AED958A1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61773">
              <a:off x="4170530" y="1971300"/>
              <a:ext cx="336285" cy="12743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93988E4-7A2F-EE42-A9FE-730BA2EF8E55}"/>
              </a:ext>
            </a:extLst>
          </p:cNvPr>
          <p:cNvSpPr txBox="1"/>
          <p:nvPr/>
        </p:nvSpPr>
        <p:spPr>
          <a:xfrm>
            <a:off x="8592839" y="2232712"/>
            <a:ext cx="927271" cy="21212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Lex Web Client</a:t>
            </a:r>
            <a:endParaRPr lang="en-US" sz="168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76FA7F-F306-A54E-A112-DA52B9734A4E}"/>
              </a:ext>
            </a:extLst>
          </p:cNvPr>
          <p:cNvSpPr txBox="1"/>
          <p:nvPr/>
        </p:nvSpPr>
        <p:spPr>
          <a:xfrm>
            <a:off x="9747369" y="2232712"/>
            <a:ext cx="1073578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Content Designer</a:t>
            </a:r>
            <a:endParaRPr lang="en-US" sz="1680" b="1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281B96-25F5-0F47-AE3F-6EB831C342CF}"/>
              </a:ext>
            </a:extLst>
          </p:cNvPr>
          <p:cNvCxnSpPr/>
          <p:nvPr/>
        </p:nvCxnSpPr>
        <p:spPr>
          <a:xfrm flipH="1">
            <a:off x="6579714" y="2561896"/>
            <a:ext cx="543985" cy="69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ED9EFCC-678E-7743-868C-07FAC97255C7}"/>
              </a:ext>
            </a:extLst>
          </p:cNvPr>
          <p:cNvCxnSpPr/>
          <p:nvPr/>
        </p:nvCxnSpPr>
        <p:spPr>
          <a:xfrm flipH="1">
            <a:off x="8102697" y="2518435"/>
            <a:ext cx="646342" cy="7219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6278FA-D6CF-8343-B295-05F66AE3757A}"/>
              </a:ext>
            </a:extLst>
          </p:cNvPr>
          <p:cNvCxnSpPr/>
          <p:nvPr/>
        </p:nvCxnSpPr>
        <p:spPr>
          <a:xfrm>
            <a:off x="9611399" y="4371170"/>
            <a:ext cx="337939" cy="33505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8D6161-03C0-0141-BC0D-D255D806C55D}"/>
              </a:ext>
            </a:extLst>
          </p:cNvPr>
          <p:cNvCxnSpPr/>
          <p:nvPr/>
        </p:nvCxnSpPr>
        <p:spPr>
          <a:xfrm flipH="1">
            <a:off x="9166701" y="4371169"/>
            <a:ext cx="9467" cy="34095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B8B287-9FD4-E84D-A0F3-5B8BBD7D26BC}"/>
              </a:ext>
            </a:extLst>
          </p:cNvPr>
          <p:cNvCxnSpPr/>
          <p:nvPr/>
        </p:nvCxnSpPr>
        <p:spPr>
          <a:xfrm flipH="1">
            <a:off x="8376680" y="5453626"/>
            <a:ext cx="286268" cy="372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C51823E-C3C7-2C4A-B28D-F1143938CAA9}"/>
              </a:ext>
            </a:extLst>
          </p:cNvPr>
          <p:cNvCxnSpPr/>
          <p:nvPr/>
        </p:nvCxnSpPr>
        <p:spPr>
          <a:xfrm>
            <a:off x="7679880" y="5453626"/>
            <a:ext cx="286268" cy="372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6A4EC9-A2E0-1E4C-8318-9BE3FB8BCC63}"/>
              </a:ext>
            </a:extLst>
          </p:cNvPr>
          <p:cNvCxnSpPr/>
          <p:nvPr/>
        </p:nvCxnSpPr>
        <p:spPr>
          <a:xfrm flipH="1">
            <a:off x="7418081" y="4291410"/>
            <a:ext cx="261799" cy="42071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9AFA70D-1AF3-DD4E-BE79-69708A62737A}"/>
              </a:ext>
            </a:extLst>
          </p:cNvPr>
          <p:cNvGrpSpPr/>
          <p:nvPr/>
        </p:nvGrpSpPr>
        <p:grpSpPr>
          <a:xfrm>
            <a:off x="9987100" y="1379550"/>
            <a:ext cx="717104" cy="717104"/>
            <a:chOff x="7246327" y="1517165"/>
            <a:chExt cx="597587" cy="59758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B73CFFF-0910-9941-A2A3-CA4ACCB76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327" y="1517165"/>
              <a:ext cx="597587" cy="59758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B3FB092-DD8C-1F45-9E36-46861844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21537" y="1573338"/>
              <a:ext cx="430985" cy="271624"/>
            </a:xfrm>
            <a:prstGeom prst="rect">
              <a:avLst/>
            </a:prstGeom>
            <a:effectLst>
              <a:softEdge rad="25400"/>
            </a:effectLst>
          </p:spPr>
        </p:pic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0ADD7A-DEA8-C141-BEB9-35CC35FA15B9}"/>
              </a:ext>
            </a:extLst>
          </p:cNvPr>
          <p:cNvCxnSpPr/>
          <p:nvPr/>
        </p:nvCxnSpPr>
        <p:spPr>
          <a:xfrm>
            <a:off x="6798617" y="4291410"/>
            <a:ext cx="261799" cy="42071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B6A479-2DB5-C14F-B84A-702AB0FBC9A5}"/>
              </a:ext>
            </a:extLst>
          </p:cNvPr>
          <p:cNvCxnSpPr/>
          <p:nvPr/>
        </p:nvCxnSpPr>
        <p:spPr>
          <a:xfrm>
            <a:off x="10347703" y="2481844"/>
            <a:ext cx="10298" cy="6860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1D8F6E-E6A7-EE42-947B-859CBB7C46AD}"/>
              </a:ext>
            </a:extLst>
          </p:cNvPr>
          <p:cNvCxnSpPr/>
          <p:nvPr/>
        </p:nvCxnSpPr>
        <p:spPr>
          <a:xfrm>
            <a:off x="9530500" y="2518435"/>
            <a:ext cx="597498" cy="63632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A3EE38E-50EA-3A4B-B857-908195177138}"/>
              </a:ext>
            </a:extLst>
          </p:cNvPr>
          <p:cNvCxnSpPr/>
          <p:nvPr/>
        </p:nvCxnSpPr>
        <p:spPr>
          <a:xfrm>
            <a:off x="9169463" y="2481844"/>
            <a:ext cx="3941" cy="6860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B95B14-FF1C-2A4C-A6DE-C5FCD2B2E5E4}"/>
              </a:ext>
            </a:extLst>
          </p:cNvPr>
          <p:cNvCxnSpPr/>
          <p:nvPr/>
        </p:nvCxnSpPr>
        <p:spPr>
          <a:xfrm flipH="1">
            <a:off x="9478838" y="2514220"/>
            <a:ext cx="646342" cy="7219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89FE68B-6F7F-A24A-95E3-41D18C880444}"/>
              </a:ext>
            </a:extLst>
          </p:cNvPr>
          <p:cNvGrpSpPr/>
          <p:nvPr/>
        </p:nvGrpSpPr>
        <p:grpSpPr>
          <a:xfrm>
            <a:off x="2567352" y="1385599"/>
            <a:ext cx="717104" cy="717104"/>
            <a:chOff x="7246327" y="1517165"/>
            <a:chExt cx="597587" cy="5975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3BC559-D1CA-AC4B-88A9-31A71EB0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327" y="1517165"/>
              <a:ext cx="597587" cy="59758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9F0904-85C2-BB4A-A3F8-3CF446E42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21537" y="1573338"/>
              <a:ext cx="430985" cy="271624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9A16AEB-FE53-8742-96C8-DE98FEFD2A11}"/>
              </a:ext>
            </a:extLst>
          </p:cNvPr>
          <p:cNvSpPr txBox="1"/>
          <p:nvPr/>
        </p:nvSpPr>
        <p:spPr>
          <a:xfrm>
            <a:off x="2379404" y="2256656"/>
            <a:ext cx="1073578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/>
              <a:t>Kibana</a:t>
            </a:r>
            <a:br>
              <a:rPr lang="en-US" sz="960" b="1" dirty="0"/>
            </a:br>
            <a:r>
              <a:rPr lang="en-US" sz="960" b="1" dirty="0"/>
              <a:t>Usage Reports</a:t>
            </a:r>
            <a:endParaRPr lang="en-US" sz="1680" b="1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3F1C375-36C2-2545-B9E8-5E02E202C1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66" y="4887729"/>
            <a:ext cx="560482" cy="5916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866FC8-D385-F441-8167-6AA3244F3B63}"/>
              </a:ext>
            </a:extLst>
          </p:cNvPr>
          <p:cNvSpPr txBox="1"/>
          <p:nvPr/>
        </p:nvSpPr>
        <p:spPr>
          <a:xfrm>
            <a:off x="5366286" y="5588434"/>
            <a:ext cx="899098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spc="-60" dirty="0"/>
              <a:t>Amazon Kinesis Firehose</a:t>
            </a:r>
            <a:endParaRPr lang="en-US" sz="1680" b="1" spc="-6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FE1D54D-6A3D-1846-973B-6F0262DBE98E}"/>
              </a:ext>
            </a:extLst>
          </p:cNvPr>
          <p:cNvSpPr txBox="1"/>
          <p:nvPr/>
        </p:nvSpPr>
        <p:spPr>
          <a:xfrm>
            <a:off x="3650776" y="5614106"/>
            <a:ext cx="1018649" cy="32918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960" b="1" dirty="0" err="1"/>
              <a:t>QnaMetrics</a:t>
            </a:r>
            <a:endParaRPr lang="en-US" sz="1680" b="1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2E83B89-70DE-1D47-94C7-E2F08ABEDF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26" y="4865720"/>
            <a:ext cx="636422" cy="659993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4F117A7-5C16-654F-8768-3C0153110562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916194" y="2585841"/>
            <a:ext cx="40254" cy="39194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49F2EBA-4FBA-2D4A-A6B6-A1B74F6472F8}"/>
              </a:ext>
            </a:extLst>
          </p:cNvPr>
          <p:cNvCxnSpPr>
            <a:cxnSpLocks/>
          </p:cNvCxnSpPr>
          <p:nvPr/>
        </p:nvCxnSpPr>
        <p:spPr>
          <a:xfrm>
            <a:off x="2956448" y="6505303"/>
            <a:ext cx="4835298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361B47-A742-134B-BE83-091A89A535B2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4353497" y="5183539"/>
            <a:ext cx="106507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E2AA0A-EA8E-474C-AE95-557D70F987CE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5979048" y="5183539"/>
            <a:ext cx="946373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9D8BB21-07F9-E047-B2FD-2407340543D5}"/>
              </a:ext>
            </a:extLst>
          </p:cNvPr>
          <p:cNvCxnSpPr>
            <a:cxnSpLocks/>
          </p:cNvCxnSpPr>
          <p:nvPr/>
        </p:nvCxnSpPr>
        <p:spPr>
          <a:xfrm>
            <a:off x="5979049" y="5453626"/>
            <a:ext cx="1812697" cy="98755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9957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E41-F5D8-344B-8703-3A5DAFE3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Hooks – enabling advanced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B64F-C92E-4E47-9FBD-1F086BB16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0" y="1427016"/>
            <a:ext cx="13984225" cy="5679247"/>
          </a:xfrm>
        </p:spPr>
        <p:txBody>
          <a:bodyPr/>
          <a:lstStyle/>
          <a:p>
            <a:r>
              <a:rPr lang="en-US" sz="2200" dirty="0"/>
              <a:t>Some questions can’t be answered from </a:t>
            </a:r>
            <a:r>
              <a:rPr lang="en-US" sz="2200" dirty="0">
                <a:solidFill>
                  <a:srgbClr val="FFFFFF"/>
                </a:solidFill>
              </a:rPr>
              <a:t>static text</a:t>
            </a:r>
            <a:r>
              <a:rPr lang="en-US" sz="2200" dirty="0"/>
              <a:t> in Amazon </a:t>
            </a:r>
            <a:r>
              <a:rPr lang="en-US" sz="2200" dirty="0">
                <a:solidFill>
                  <a:srgbClr val="FFFFFF"/>
                </a:solidFill>
              </a:rPr>
              <a:t>Elasticsearch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FFFF"/>
                </a:solidFill>
              </a:rPr>
              <a:t>e.g.</a:t>
            </a:r>
            <a:r>
              <a:rPr lang="en-US" sz="2200" dirty="0"/>
              <a:t>: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i="1" dirty="0"/>
              <a:t>What time do you close today?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i="1" dirty="0"/>
              <a:t>When have the last solar flares occurred?</a:t>
            </a:r>
          </a:p>
          <a:p>
            <a:endParaRPr lang="en-US" sz="1800" dirty="0"/>
          </a:p>
          <a:p>
            <a:r>
              <a:rPr lang="en-US" sz="2200" b="1" dirty="0"/>
              <a:t>Introducing </a:t>
            </a:r>
            <a:r>
              <a:rPr lang="en-US" sz="2200" b="1" dirty="0">
                <a:solidFill>
                  <a:schemeClr val="accent4"/>
                </a:solidFill>
                <a:latin typeface="+mj-lt"/>
              </a:rPr>
              <a:t>Lambda Hooks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Extend </a:t>
            </a:r>
            <a:r>
              <a:rPr lang="en-US" sz="1800" dirty="0" err="1"/>
              <a:t>QnABot</a:t>
            </a:r>
            <a:r>
              <a:rPr lang="en-US" sz="1800" dirty="0"/>
              <a:t> with your own </a:t>
            </a:r>
            <a:r>
              <a:rPr lang="en-US" sz="1800" dirty="0">
                <a:solidFill>
                  <a:srgbClr val="FFFFFF"/>
                </a:solidFill>
              </a:rPr>
              <a:t>Lambda functions</a:t>
            </a:r>
            <a:r>
              <a:rPr lang="en-US" sz="1800" dirty="0"/>
              <a:t> 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Associate your Lambda to any item in Content </a:t>
            </a:r>
            <a:r>
              <a:rPr lang="en-US" sz="1800" dirty="0">
                <a:solidFill>
                  <a:srgbClr val="FFFFFF"/>
                </a:solidFill>
              </a:rPr>
              <a:t>Designer</a:t>
            </a:r>
            <a:endParaRPr lang="en-US" sz="1800" dirty="0">
              <a:solidFill>
                <a:srgbClr val="FFFFFF"/>
              </a:solidFill>
              <a:latin typeface="Amazon Ember" panose="02000000000000000000" pitchFamily="2" charset="0"/>
            </a:endParaRP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Your Lambda </a:t>
            </a:r>
            <a:r>
              <a:rPr lang="en-US" sz="1800" dirty="0">
                <a:solidFill>
                  <a:srgbClr val="FFFFFF"/>
                </a:solidFill>
              </a:rPr>
              <a:t>will be called</a:t>
            </a:r>
            <a:r>
              <a:rPr lang="en-US" sz="1800" dirty="0"/>
              <a:t> by </a:t>
            </a:r>
            <a:r>
              <a:rPr lang="en-US" sz="1800" dirty="0" err="1"/>
              <a:t>QnABot</a:t>
            </a:r>
            <a:r>
              <a:rPr lang="en-US" sz="1800" dirty="0"/>
              <a:t> when that item is matched</a:t>
            </a:r>
          </a:p>
          <a:p>
            <a:pPr marL="931998" lvl="1" indent="-228618">
              <a:buFont typeface="Arial" panose="020B0604020202020204" pitchFamily="34" charset="0"/>
              <a:buChar char="•"/>
            </a:pPr>
            <a:r>
              <a:rPr lang="en-US" sz="1800" dirty="0"/>
              <a:t>Your Lambda can either:</a:t>
            </a:r>
          </a:p>
          <a:p>
            <a:pPr marL="1339925" lvl="2" indent="-257196">
              <a:buFont typeface="+mj-lt"/>
              <a:buAutoNum type="arabicPeriod"/>
            </a:pPr>
            <a:r>
              <a:rPr lang="en-US" sz="1400" b="1" dirty="0">
                <a:solidFill>
                  <a:schemeClr val="accent4"/>
                </a:solidFill>
              </a:rPr>
              <a:t>Create a dynamic answer </a:t>
            </a:r>
            <a:r>
              <a:rPr lang="en-US" sz="1400" dirty="0"/>
              <a:t>- </a:t>
            </a:r>
            <a:r>
              <a:rPr lang="en-US" sz="1400" dirty="0">
                <a:solidFill>
                  <a:srgbClr val="FFFFFF"/>
                </a:solidFill>
              </a:rPr>
              <a:t>e.g.</a:t>
            </a:r>
            <a:r>
              <a:rPr lang="en-US" sz="1400" dirty="0"/>
              <a:t> “</a:t>
            </a:r>
            <a:r>
              <a:rPr lang="en-US" sz="1400" i="1" dirty="0"/>
              <a:t>What time do you close today?”</a:t>
            </a:r>
          </a:p>
          <a:p>
            <a:pPr marL="1339925" lvl="2" indent="-257196">
              <a:buFont typeface="+mj-lt"/>
              <a:buAutoNum type="arabicPeriod"/>
            </a:pPr>
            <a:r>
              <a:rPr lang="en-US" sz="1400" b="1" dirty="0">
                <a:solidFill>
                  <a:schemeClr val="accent4"/>
                </a:solidFill>
              </a:rPr>
              <a:t>Redirect to a different question </a:t>
            </a:r>
            <a:r>
              <a:rPr lang="en-US" sz="1400" i="1" dirty="0"/>
              <a:t>– </a:t>
            </a:r>
            <a:r>
              <a:rPr lang="en-US" sz="1400" dirty="0">
                <a:solidFill>
                  <a:srgbClr val="FFFFFF"/>
                </a:solidFill>
              </a:rPr>
              <a:t>e.g.</a:t>
            </a:r>
            <a:r>
              <a:rPr lang="en-US" sz="1400" dirty="0"/>
              <a:t> </a:t>
            </a:r>
            <a:r>
              <a:rPr lang="en-US" sz="1400" i="1" dirty="0"/>
              <a:t>“Next room or Previous room.”</a:t>
            </a:r>
            <a:endParaRPr lang="en-US" sz="1800" dirty="0"/>
          </a:p>
          <a:p>
            <a:endParaRPr lang="en-US" sz="2168" i="1" dirty="0"/>
          </a:p>
          <a:p>
            <a:endParaRPr lang="en-US" sz="1800" b="1" dirty="0"/>
          </a:p>
        </p:txBody>
      </p:sp>
      <p:sp>
        <p:nvSpPr>
          <p:cNvPr id="5" name="7-Point Star 4">
            <a:extLst>
              <a:ext uri="{FF2B5EF4-FFF2-40B4-BE49-F238E27FC236}">
                <a16:creationId xmlns:a16="http://schemas.microsoft.com/office/drawing/2014/main" id="{455A6E7A-082A-114E-91D7-45D2CCEDCCD9}"/>
              </a:ext>
            </a:extLst>
          </p:cNvPr>
          <p:cNvSpPr/>
          <p:nvPr/>
        </p:nvSpPr>
        <p:spPr>
          <a:xfrm>
            <a:off x="8481599" y="1529260"/>
            <a:ext cx="5564610" cy="5125110"/>
          </a:xfrm>
          <a:prstGeom prst="star7">
            <a:avLst>
              <a:gd name="adj" fmla="val 32711"/>
              <a:gd name="hf" fmla="val 102572"/>
              <a:gd name="vf" fmla="val 1052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Lambda Hooks can be used for all sorts of things!</a:t>
            </a:r>
          </a:p>
          <a:p>
            <a:pPr marL="171463" indent="-171463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ctr"/>
            <a:r>
              <a:rPr lang="en-US" sz="1000" dirty="0"/>
              <a:t>Look up </a:t>
            </a:r>
            <a:r>
              <a:rPr lang="en-US" sz="1000" dirty="0">
                <a:solidFill>
                  <a:srgbClr val="FFFFFF"/>
                </a:solidFill>
              </a:rPr>
              <a:t>external content</a:t>
            </a:r>
            <a:br>
              <a:rPr lang="en-US" sz="1000" dirty="0"/>
            </a:br>
            <a:endParaRPr lang="en-US" sz="1000" dirty="0"/>
          </a:p>
          <a:p>
            <a:pPr algn="ctr"/>
            <a:r>
              <a:rPr lang="en-US" sz="1000" dirty="0"/>
              <a:t>Log what the user says / capture feedback</a:t>
            </a:r>
            <a:br>
              <a:rPr lang="en-US" sz="1000" dirty="0"/>
            </a:br>
            <a:endParaRPr lang="en-US" sz="1000" dirty="0"/>
          </a:p>
          <a:p>
            <a:pPr algn="ctr"/>
            <a:r>
              <a:rPr lang="en-US" sz="1000" dirty="0"/>
              <a:t>Navigate back and forward through </a:t>
            </a:r>
            <a:r>
              <a:rPr lang="en-US" sz="1000" dirty="0">
                <a:solidFill>
                  <a:srgbClr val="FFFFFF"/>
                </a:solidFill>
              </a:rPr>
              <a:t>items</a:t>
            </a:r>
            <a:br>
              <a:rPr lang="en-US" sz="1000" dirty="0"/>
            </a:br>
            <a:endParaRPr lang="en-US" sz="1000" dirty="0"/>
          </a:p>
          <a:p>
            <a:pPr algn="ctr"/>
            <a:r>
              <a:rPr lang="en-US" sz="1000" dirty="0"/>
              <a:t>Perform </a:t>
            </a:r>
            <a:r>
              <a:rPr lang="en-US" sz="1000" dirty="0">
                <a:solidFill>
                  <a:srgbClr val="FFFFFF"/>
                </a:solidFill>
              </a:rPr>
              <a:t>actions</a:t>
            </a:r>
            <a:r>
              <a:rPr lang="en-US" sz="1000" dirty="0"/>
              <a:t> based on </a:t>
            </a:r>
            <a:r>
              <a:rPr lang="en-US" sz="1000" dirty="0">
                <a:solidFill>
                  <a:srgbClr val="FFFFFF"/>
                </a:solidFill>
              </a:rPr>
              <a:t>user command</a:t>
            </a:r>
            <a:r>
              <a:rPr lang="en-US" sz="1000" dirty="0"/>
              <a:t>, </a:t>
            </a:r>
            <a:r>
              <a:rPr lang="en-US" sz="1000" dirty="0">
                <a:solidFill>
                  <a:srgbClr val="FFFFFF"/>
                </a:solidFill>
              </a:rPr>
              <a:t>e.g.</a:t>
            </a:r>
            <a:r>
              <a:rPr lang="en-US" sz="1000" dirty="0"/>
              <a:t>:</a:t>
            </a:r>
          </a:p>
          <a:p>
            <a:pPr marL="1012112" lvl="2"/>
            <a:r>
              <a:rPr lang="en-US" sz="1000" i="1" dirty="0"/>
              <a:t>- Send email</a:t>
            </a:r>
          </a:p>
          <a:p>
            <a:pPr marL="1012112" lvl="2"/>
            <a:r>
              <a:rPr lang="en-US" sz="1000" i="1" dirty="0"/>
              <a:t>- Control </a:t>
            </a:r>
            <a:r>
              <a:rPr lang="en-US" sz="1000" i="1" dirty="0" err="1"/>
              <a:t>IoT</a:t>
            </a:r>
            <a:r>
              <a:rPr lang="en-US" sz="1000" i="1" dirty="0"/>
              <a:t> things</a:t>
            </a:r>
            <a:br>
              <a:rPr lang="en-US" sz="1000" i="1" dirty="0"/>
            </a:br>
            <a:endParaRPr lang="en-US" sz="1000" i="1" dirty="0"/>
          </a:p>
          <a:p>
            <a:pPr algn="ctr"/>
            <a:r>
              <a:rPr lang="en-US" sz="1000" dirty="0"/>
              <a:t>Route utterance to another bot for specialized </a:t>
            </a:r>
            <a:r>
              <a:rPr lang="en-US" sz="1000" dirty="0">
                <a:solidFill>
                  <a:srgbClr val="FFFFFF"/>
                </a:solidFill>
              </a:rPr>
              <a:t>handling</a:t>
            </a:r>
            <a:endParaRPr lang="en-US" sz="10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16094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E345-2D4A-7A4D-8470-A22D583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D18B7-7967-0F44-8F18-5B58EAD8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241559"/>
            <a:ext cx="13984225" cy="6803466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1 – Deploy your own </a:t>
            </a:r>
            <a:r>
              <a:rPr lang="en-US" sz="3360" dirty="0" err="1"/>
              <a:t>QnABot</a:t>
            </a:r>
            <a:r>
              <a:rPr lang="en-US" sz="3360" dirty="0"/>
              <a:t> (Already deployed)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2 – Manage questions, answers, test the simple bot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3 – Deploy on your website using the chatbot UI </a:t>
            </a:r>
          </a:p>
          <a:p>
            <a:r>
              <a:rPr lang="en-US" sz="3360" dirty="0"/>
              <a:t>Optional steps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4 – Integrate </a:t>
            </a:r>
            <a:r>
              <a:rPr lang="en-US" sz="3360" dirty="0" err="1"/>
              <a:t>QnABot</a:t>
            </a:r>
            <a:r>
              <a:rPr lang="en-US" sz="3360" dirty="0"/>
              <a:t> with an Amazon Connect Call Center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5 – Deploy your </a:t>
            </a:r>
            <a:r>
              <a:rPr lang="en-US" sz="3360" dirty="0" err="1"/>
              <a:t>QnABot</a:t>
            </a:r>
            <a:r>
              <a:rPr lang="en-US" sz="3360" dirty="0"/>
              <a:t> as an Alexa Skill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6 – Integrate </a:t>
            </a:r>
            <a:r>
              <a:rPr lang="en-US" sz="3360" dirty="0" err="1"/>
              <a:t>QnABot</a:t>
            </a:r>
            <a:r>
              <a:rPr lang="en-US" sz="3360" dirty="0"/>
              <a:t> with SMS (using Twilio)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7 – Monitor </a:t>
            </a:r>
            <a:r>
              <a:rPr lang="en-US" sz="3360" dirty="0" err="1"/>
              <a:t>QnABot</a:t>
            </a:r>
            <a:r>
              <a:rPr lang="en-US" sz="3360" dirty="0"/>
              <a:t> usage and user feedback using Kibana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Step 8 – Customize </a:t>
            </a:r>
            <a:r>
              <a:rPr lang="en-US" sz="3360" dirty="0" err="1"/>
              <a:t>QnABot</a:t>
            </a:r>
            <a:r>
              <a:rPr lang="en-US" sz="3360" dirty="0"/>
              <a:t> with Lambda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Workshop Cleanup</a:t>
            </a:r>
          </a:p>
        </p:txBody>
      </p:sp>
    </p:spTree>
    <p:extLst>
      <p:ext uri="{BB962C8B-B14F-4D97-AF65-F5344CB8AC3E}">
        <p14:creationId xmlns:p14="http://schemas.microsoft.com/office/powerpoint/2010/main" val="4300554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926F-A3B9-B342-BB91-6132CE7E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workshop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53CC8-C3DC-1644-932B-68E826DA2150}"/>
              </a:ext>
            </a:extLst>
          </p:cNvPr>
          <p:cNvSpPr/>
          <p:nvPr/>
        </p:nvSpPr>
        <p:spPr>
          <a:xfrm>
            <a:off x="634142" y="3019015"/>
            <a:ext cx="13245737" cy="1327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2160"/>
              </a:spcAft>
            </a:pPr>
            <a:r>
              <a:rPr lang="en-US" sz="28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Workshop Instructions</a:t>
            </a:r>
          </a:p>
          <a:p>
            <a:pPr algn="ctr">
              <a:lnSpc>
                <a:spcPct val="90000"/>
              </a:lnSpc>
              <a:spcAft>
                <a:spcPts val="216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www.amazon.com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4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qnabot</a:t>
            </a: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6703-0A1A-6C4A-8B18-CAEC42A8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10" y="484251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64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1C6CEA-D0C8-F646-B996-EE88292353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Bob Strahan</a:t>
            </a:r>
          </a:p>
          <a:p>
            <a:r>
              <a:rPr lang="en-US" dirty="0"/>
              <a:t>Bob Potterveld</a:t>
            </a:r>
          </a:p>
          <a:p>
            <a:r>
              <a:rPr lang="en-US" dirty="0"/>
              <a:t>Tom Christensen</a:t>
            </a:r>
          </a:p>
        </p:txBody>
      </p:sp>
    </p:spTree>
    <p:extLst>
      <p:ext uri="{BB962C8B-B14F-4D97-AF65-F5344CB8AC3E}">
        <p14:creationId xmlns:p14="http://schemas.microsoft.com/office/powerpoint/2010/main" val="16167909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3558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11AE38-B7EC-994E-98F5-924B433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2539964"/>
            <a:ext cx="13398761" cy="1850571"/>
          </a:xfrm>
        </p:spPr>
        <p:txBody>
          <a:bodyPr/>
          <a:lstStyle/>
          <a:p>
            <a:r>
              <a:rPr lang="en-US" sz="5760" dirty="0"/>
              <a:t>Create a “Question and Answer” Bot with Amazon Lex and Amazon Alexa</a:t>
            </a:r>
            <a:br>
              <a:rPr lang="en-US" sz="5760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B43464-8DBA-A74B-8991-DAD1C8B86A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AIM302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4F829-C0F9-C344-B5FD-526B91BFD1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50" y="4562062"/>
            <a:ext cx="4302125" cy="464364"/>
          </a:xfrm>
        </p:spPr>
        <p:txBody>
          <a:bodyPr/>
          <a:lstStyle/>
          <a:p>
            <a:r>
              <a:rPr lang="en-US" dirty="0"/>
              <a:t>Bob Strahan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D4644-ED34-ED41-878A-5DF0D9E081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3850" y="5015950"/>
            <a:ext cx="4302125" cy="973002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ProServe</a:t>
            </a:r>
            <a:r>
              <a:rPr lang="en-US" dirty="0"/>
              <a:t> Principal Consultant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0431C-6AA5-0948-91CA-E64B30451E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71787" y="4562062"/>
            <a:ext cx="4302125" cy="464364"/>
          </a:xfrm>
        </p:spPr>
        <p:txBody>
          <a:bodyPr/>
          <a:lstStyle/>
          <a:p>
            <a:r>
              <a:rPr lang="en-US" dirty="0"/>
              <a:t>Bob Potterveld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9003D-0A66-D84F-A6A1-524E33D659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71787" y="5015950"/>
            <a:ext cx="4302125" cy="973002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ProServe</a:t>
            </a:r>
            <a:r>
              <a:rPr lang="en-US" dirty="0"/>
              <a:t> Senior Consultant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A0B115-B94B-EB45-A25A-BC90E4E171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19724" y="4562062"/>
            <a:ext cx="4302125" cy="464364"/>
          </a:xfrm>
        </p:spPr>
        <p:txBody>
          <a:bodyPr/>
          <a:lstStyle/>
          <a:p>
            <a:r>
              <a:rPr lang="en-US" dirty="0"/>
              <a:t>Tom Christensen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66A4EAF-F15A-5047-9E6D-1E1032B41E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9724" y="5015950"/>
            <a:ext cx="4302125" cy="973002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ProServe</a:t>
            </a:r>
            <a:r>
              <a:rPr lang="en-US" dirty="0"/>
              <a:t> Consultant</a:t>
            </a:r>
          </a:p>
        </p:txBody>
      </p:sp>
    </p:spTree>
    <p:extLst>
      <p:ext uri="{BB962C8B-B14F-4D97-AF65-F5344CB8AC3E}">
        <p14:creationId xmlns:p14="http://schemas.microsoft.com/office/powerpoint/2010/main" val="2234932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361CC3-FBFE-0041-A46A-0946570F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1584962"/>
            <a:ext cx="12908725" cy="3619452"/>
          </a:xfrm>
        </p:spPr>
        <p:txBody>
          <a:bodyPr/>
          <a:lstStyle/>
          <a:p>
            <a:r>
              <a:rPr lang="en-US" dirty="0"/>
              <a:t>Goal: Enable you to deploy a Question and Answer chatbot that supports your business needs on the web and on Alexa</a:t>
            </a:r>
          </a:p>
        </p:txBody>
      </p:sp>
    </p:spTree>
    <p:extLst>
      <p:ext uri="{BB962C8B-B14F-4D97-AF65-F5344CB8AC3E}">
        <p14:creationId xmlns:p14="http://schemas.microsoft.com/office/powerpoint/2010/main" val="22896961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F74-8760-9B49-BB88-406A5808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this workshop, we’ll be using </a:t>
            </a:r>
            <a:r>
              <a:rPr lang="en-US" dirty="0" err="1"/>
              <a:t>QnABot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AD971-5F0D-7440-B87C-9BC56C97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7" y="1301281"/>
            <a:ext cx="13984225" cy="5773375"/>
          </a:xfrm>
        </p:spPr>
        <p:txBody>
          <a:bodyPr/>
          <a:lstStyle/>
          <a:p>
            <a:r>
              <a:rPr lang="en-US" sz="3360" dirty="0" err="1">
                <a:solidFill>
                  <a:srgbClr val="FFFFFF"/>
                </a:solidFill>
              </a:rPr>
              <a:t>QnABot</a:t>
            </a:r>
            <a:r>
              <a:rPr lang="en-US" sz="3360" dirty="0"/>
              <a:t> uses Amazon Lex and Amazon Alexa to provide a natural language interface to a “Question and Answer” knowledge base, so your users can </a:t>
            </a:r>
            <a:r>
              <a:rPr lang="en-US" sz="3360" dirty="0">
                <a:solidFill>
                  <a:srgbClr val="FFFFFF"/>
                </a:solidFill>
              </a:rPr>
              <a:t>just</a:t>
            </a:r>
            <a:r>
              <a:rPr lang="en-US" sz="3360" dirty="0"/>
              <a:t> </a:t>
            </a:r>
            <a:r>
              <a:rPr lang="en-US" sz="3360" dirty="0">
                <a:solidFill>
                  <a:srgbClr val="FF0000"/>
                </a:solidFill>
              </a:rPr>
              <a:t>ask their questions</a:t>
            </a:r>
            <a:r>
              <a:rPr lang="en-US" sz="3360" dirty="0">
                <a:solidFill>
                  <a:schemeClr val="accent2"/>
                </a:solidFill>
              </a:rPr>
              <a:t> </a:t>
            </a:r>
            <a:r>
              <a:rPr lang="en-US" sz="3360" dirty="0"/>
              <a:t>and </a:t>
            </a:r>
            <a:r>
              <a:rPr lang="en-US" sz="3360" dirty="0">
                <a:solidFill>
                  <a:srgbClr val="FF0000"/>
                </a:solidFill>
              </a:rPr>
              <a:t>get quick and relevant answers</a:t>
            </a:r>
            <a:r>
              <a:rPr lang="en-US" sz="3360" dirty="0"/>
              <a:t>.</a:t>
            </a:r>
          </a:p>
          <a:p>
            <a:endParaRPr lang="en-US" sz="3360" dirty="0"/>
          </a:p>
          <a:p>
            <a:r>
              <a:rPr lang="en-US" sz="3360" dirty="0"/>
              <a:t>Get started quickly with no code!</a:t>
            </a:r>
          </a:p>
          <a:p>
            <a:endParaRPr lang="en-US" sz="3360" i="1" dirty="0"/>
          </a:p>
          <a:p>
            <a:r>
              <a:rPr lang="en-US" sz="3360" dirty="0"/>
              <a:t>Information about </a:t>
            </a:r>
            <a:r>
              <a:rPr lang="en-US" sz="3360" dirty="0" err="1"/>
              <a:t>QnABot</a:t>
            </a:r>
            <a:r>
              <a:rPr lang="en-US" sz="3360" dirty="0"/>
              <a:t> is available on the blog post at:</a:t>
            </a:r>
            <a:br>
              <a:rPr lang="en-US" sz="3360" dirty="0"/>
            </a:br>
            <a:br>
              <a:rPr lang="en-US" sz="3360" dirty="0"/>
            </a:br>
            <a:r>
              <a:rPr lang="en-US" sz="3360" dirty="0"/>
              <a:t>                             https://</a:t>
            </a:r>
            <a:r>
              <a:rPr lang="en-US" sz="3360" dirty="0" err="1"/>
              <a:t>www.amazon.com</a:t>
            </a:r>
            <a:r>
              <a:rPr lang="en-US" sz="3360" dirty="0"/>
              <a:t>/</a:t>
            </a:r>
            <a:r>
              <a:rPr lang="en-US" sz="3360" dirty="0" err="1"/>
              <a:t>qnabot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45E46-B9CA-F444-957F-3B8322146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420" y="516965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690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3AEFDC-15B0-F847-93F1-624394E5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87F5B0-B029-BB4C-BE29-AB9B14020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0" y="1427015"/>
            <a:ext cx="13984225" cy="3819700"/>
          </a:xfr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Logistics 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Use cases and demos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Architecture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360" dirty="0"/>
              <a:t>Workshop</a:t>
            </a:r>
            <a:endParaRPr lang="en-US" sz="1759" dirty="0"/>
          </a:p>
          <a:p>
            <a:endParaRPr lang="en-US" sz="1759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669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2C06-9104-C741-A70B-1C904382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logistics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60F7-3407-A748-899D-4248D23FF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90" y="1427015"/>
            <a:ext cx="13984225" cy="6356612"/>
          </a:xfrm>
        </p:spPr>
        <p:txBody>
          <a:bodyPr/>
          <a:lstStyle/>
          <a:p>
            <a:r>
              <a:rPr lang="en-US" dirty="0"/>
              <a:t>AWS Event Engine Login – AWS account with preinstalled </a:t>
            </a:r>
            <a:r>
              <a:rPr lang="en-US" dirty="0" err="1"/>
              <a:t>QnABot</a:t>
            </a:r>
            <a:r>
              <a:rPr lang="en-US" dirty="0"/>
              <a:t> stack</a:t>
            </a:r>
          </a:p>
          <a:p>
            <a:endParaRPr lang="en-US" dirty="0"/>
          </a:p>
          <a:p>
            <a:r>
              <a:rPr lang="en-US" dirty="0"/>
              <a:t>Optionally launch the following stack in your own AWS account. This takes approximately 30 minutes to complete. </a:t>
            </a:r>
          </a:p>
          <a:p>
            <a:r>
              <a:rPr lang="en-US" dirty="0"/>
              <a:t>		https://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qnabot</a:t>
            </a:r>
            <a:r>
              <a:rPr lang="en-US" dirty="0"/>
              <a:t>-launch-stack</a:t>
            </a:r>
          </a:p>
          <a:p>
            <a:endParaRPr lang="en-US" dirty="0"/>
          </a:p>
          <a:p>
            <a:r>
              <a:rPr lang="en-US" dirty="0"/>
              <a:t>Workshop Content: </a:t>
            </a:r>
          </a:p>
          <a:p>
            <a:pPr algn="ctr"/>
            <a:r>
              <a:rPr lang="en-US" dirty="0"/>
              <a:t>	</a:t>
            </a:r>
            <a:br>
              <a:rPr lang="en-US" dirty="0"/>
            </a:b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</a:t>
            </a:r>
            <a:r>
              <a:rPr lang="en-US" sz="4800" dirty="0" err="1"/>
              <a:t>www.amazon.com</a:t>
            </a:r>
            <a:r>
              <a:rPr lang="en-US" sz="4800" dirty="0"/>
              <a:t>/</a:t>
            </a:r>
            <a:r>
              <a:rPr lang="en-US" sz="4800" dirty="0" err="1"/>
              <a:t>qnabot</a:t>
            </a:r>
            <a:r>
              <a:rPr lang="en-US" sz="4800" dirty="0"/>
              <a:t>-workshop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E4F2D-F4A4-8F42-89BB-DB4BEB5F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710" y="424815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25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15CDA-0194-0146-88E1-63198D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QnABot</a:t>
            </a:r>
            <a:r>
              <a:rPr lang="en-US" dirty="0"/>
              <a:t> via web UI</a:t>
            </a:r>
          </a:p>
        </p:txBody>
      </p:sp>
    </p:spTree>
    <p:extLst>
      <p:ext uri="{BB962C8B-B14F-4D97-AF65-F5344CB8AC3E}">
        <p14:creationId xmlns:p14="http://schemas.microsoft.com/office/powerpoint/2010/main" val="3518958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FDAF-03E8-6B4A-927A-15C4A940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444974"/>
            <a:ext cx="12908725" cy="1126462"/>
          </a:xfrm>
        </p:spPr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QnABot</a:t>
            </a:r>
            <a:r>
              <a:rPr lang="en-US" dirty="0"/>
              <a:t> on Alexa / Fire TV</a:t>
            </a:r>
          </a:p>
        </p:txBody>
      </p:sp>
    </p:spTree>
    <p:extLst>
      <p:ext uri="{BB962C8B-B14F-4D97-AF65-F5344CB8AC3E}">
        <p14:creationId xmlns:p14="http://schemas.microsoft.com/office/powerpoint/2010/main" val="38347266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8C44-296F-624F-8EA1-F1EDDB52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Saint Louis University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1C446C-C660-5D40-8604-1749310D5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3" y="871210"/>
            <a:ext cx="5908431" cy="73866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/>
              <a:t>www.slu.edu</a:t>
            </a:r>
            <a:r>
              <a:rPr lang="en-US" dirty="0"/>
              <a:t>/parents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EF267-82ED-994D-A00B-D2414BE5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20" y="1609874"/>
            <a:ext cx="9066559" cy="66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92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4-05853_REINVENT_Template_Dark</Template>
  <TotalTime>1350</TotalTime>
  <Words>1021</Words>
  <Application>Microsoft Macintosh PowerPoint</Application>
  <PresentationFormat>Custom</PresentationFormat>
  <Paragraphs>172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Amazon Ember Heavy</vt:lpstr>
      <vt:lpstr>Lucida Console</vt:lpstr>
      <vt:lpstr>Amazon Ember Light</vt:lpstr>
      <vt:lpstr>Arial</vt:lpstr>
      <vt:lpstr>Amazon Ember</vt:lpstr>
      <vt:lpstr>4-05853_REINVENT_Template_Dark</vt:lpstr>
      <vt:lpstr>PowerPoint Presentation</vt:lpstr>
      <vt:lpstr>Create a “Question and Answer” Bot with Amazon Lex and Amazon Alexa </vt:lpstr>
      <vt:lpstr>Goal: Enable you to deploy a Question and Answer chatbot that supports your business needs on the web and on Alexa</vt:lpstr>
      <vt:lpstr>During this workshop, we’ll be using QnABot</vt:lpstr>
      <vt:lpstr>Workshop agenda</vt:lpstr>
      <vt:lpstr>Workshop logistics </vt:lpstr>
      <vt:lpstr>Demo – QnABot via web UI</vt:lpstr>
      <vt:lpstr>Demo – QnABot on Alexa / Fire TV</vt:lpstr>
      <vt:lpstr>Saint Louis University</vt:lpstr>
      <vt:lpstr>Concept: A room with many doors</vt:lpstr>
      <vt:lpstr>Content designer</vt:lpstr>
      <vt:lpstr>Architecture</vt:lpstr>
      <vt:lpstr>Lambda Hooks – enabling advanced use cases</vt:lpstr>
      <vt:lpstr>Workshop steps</vt:lpstr>
      <vt:lpstr>Start the workshop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Microsoft Office User</dc:creator>
  <cp:keywords>AWS RE:INVENT</cp:keywords>
  <cp:lastModifiedBy>Microsoft Office User</cp:lastModifiedBy>
  <cp:revision>11</cp:revision>
  <cp:lastPrinted>2019-06-18T21:36:09Z</cp:lastPrinted>
  <dcterms:created xsi:type="dcterms:W3CDTF">2019-10-03T18:05:13Z</dcterms:created>
  <dcterms:modified xsi:type="dcterms:W3CDTF">2019-10-15T14:19:35Z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